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58" r:id="rId9"/>
    <p:sldId id="266" r:id="rId10"/>
    <p:sldId id="265" r:id="rId11"/>
    <p:sldId id="259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390"/>
    <p:restoredTop sz="95537"/>
  </p:normalViewPr>
  <p:slideViewPr>
    <p:cSldViewPr snapToGrid="0" snapToObjects="1">
      <p:cViewPr varScale="1">
        <p:scale>
          <a:sx n="54" d="100"/>
          <a:sy n="54" d="100"/>
        </p:scale>
        <p:origin x="240" y="10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2D0596E0-E4BB-2F4F-9103-30D6CA6D2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4852" y="-10537"/>
            <a:ext cx="9693408" cy="685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C350FD5-98AC-F24A-B1B2-3BE53C7873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01" y="4499338"/>
            <a:ext cx="981320" cy="981320"/>
          </a:xfrm>
          <a:prstGeom prst="rect">
            <a:avLst/>
          </a:prstGeom>
        </p:spPr>
      </p:pic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7F3EC346-3EB5-784D-9E16-6CFB6ABCD6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2324" y="5828419"/>
            <a:ext cx="3116111" cy="937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E235848-7951-8743-BE01-0D2DA1C2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535" y="1393797"/>
            <a:ext cx="7878653" cy="3563966"/>
          </a:xfrm>
        </p:spPr>
        <p:txBody>
          <a:bodyPr anchor="b"/>
          <a:lstStyle>
            <a:lvl1pPr algn="ctr">
              <a:defRPr sz="6000" b="1" i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0B17-0E63-1B40-B625-4C8D0DBB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2A50A21-B092-A347-BEBF-1739ECD4CF0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6330" y="5826416"/>
            <a:ext cx="1406923" cy="937948"/>
          </a:xfrm>
          <a:prstGeom prst="rect">
            <a:avLst/>
          </a:prstGeom>
        </p:spPr>
      </p:pic>
      <p:pic>
        <p:nvPicPr>
          <p:cNvPr id="15" name="Grafik 14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8B291F4D-3163-EE4A-8611-40F120FBFE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841" y="5586413"/>
            <a:ext cx="1315704" cy="481642"/>
          </a:xfrm>
          <a:prstGeom prst="rect">
            <a:avLst/>
          </a:prstGeom>
        </p:spPr>
      </p:pic>
      <p:pic>
        <p:nvPicPr>
          <p:cNvPr id="21" name="Grafik 2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00BFE2D-2317-0440-8DF7-7D97DE1403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6689" y="6239832"/>
            <a:ext cx="1894989" cy="481643"/>
          </a:xfrm>
          <a:prstGeom prst="rect">
            <a:avLst/>
          </a:prstGeom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7A50DD-5D90-534C-8151-A7CA4E9BD7A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8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D6AD379-7819-EF4E-8233-B29E9C389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6C9C6C-7D01-AE46-8451-D3E9E2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505" y="363537"/>
            <a:ext cx="896112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B93AE1-4AA6-8E43-9150-7D8D9F648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11954" y="1771205"/>
            <a:ext cx="8714671" cy="43513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23C2-2F02-5D46-896D-AC62A0F7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5143-2F2B-6C47-B75B-38BE94AB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8CE72-22FA-EE40-89C2-914D6B5E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9E8B5E5-287E-7F42-831F-A126B05E51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3207" y="228600"/>
            <a:ext cx="1315704" cy="6918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77F33C-BEDC-924B-AB9D-1CCFD3F28C77}"/>
              </a:ext>
            </a:extLst>
          </p:cNvPr>
          <p:cNvSpPr/>
          <p:nvPr userDrawn="1"/>
        </p:nvSpPr>
        <p:spPr>
          <a:xfrm>
            <a:off x="1085088" y="5266944"/>
            <a:ext cx="280416" cy="6217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3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C78A0322-74D9-E44A-B342-C556A7056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558528" cy="6858000"/>
          </a:xfrm>
          <a:prstGeom prst="rect">
            <a:avLst/>
          </a:prstGeom>
        </p:spPr>
      </p:pic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507D15-D788-E148-9BA5-6529D9219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9E6562-3541-6D41-B604-F75D81D07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BF76F-67FE-A945-8C84-ABE15634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DCE4D-AFB2-E24B-A575-4F45B394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5B5CD-3CF1-A947-9A98-A7220AE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FDDD73-2BC0-E140-AF8F-9FDF522E61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11078480" y="5776676"/>
            <a:ext cx="1315704" cy="691879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F2BA0B5-CCA0-ED4C-A7EA-D405EE4F09E5}"/>
              </a:ext>
            </a:extLst>
          </p:cNvPr>
          <p:cNvSpPr/>
          <p:nvPr userDrawn="1"/>
        </p:nvSpPr>
        <p:spPr>
          <a:xfrm>
            <a:off x="1060704" y="5266944"/>
            <a:ext cx="292608" cy="597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51E346B4-F77E-F243-91E3-931B1D51FD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B91EB3-149D-F34D-9453-0B298FAC2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670" y="365125"/>
            <a:ext cx="9807129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487B07-1D84-8A49-A163-8109574E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93408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F037FC-80A0-1645-A321-E8DB70EBE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8281-EBE8-8E4B-87B1-FF34B3E9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C7D3F3-D35C-204D-9D7C-956D5659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2F03526-3269-4343-A8FB-199640CAF8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966" y="35948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6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6261C23-90E1-6949-A8FC-667089A62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511444"/>
            <a:ext cx="12192000" cy="7369443"/>
          </a:xfrm>
          <a:prstGeom prst="rect">
            <a:avLst/>
          </a:prstGeom>
        </p:spPr>
      </p:pic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D1D92DE7-59A9-DC42-8407-DF1FC81222D4}"/>
              </a:ext>
            </a:extLst>
          </p:cNvPr>
          <p:cNvSpPr/>
          <p:nvPr userDrawn="1"/>
        </p:nvSpPr>
        <p:spPr>
          <a:xfrm>
            <a:off x="645870" y="949325"/>
            <a:ext cx="10515599" cy="4510087"/>
          </a:xfrm>
          <a:prstGeom prst="roundRect">
            <a:avLst/>
          </a:prstGeom>
          <a:solidFill>
            <a:schemeClr val="bg1">
              <a:alpha val="70309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F437B-124A-4F41-B3E5-1B509958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9645004" cy="3554413"/>
          </a:xfrm>
        </p:spPr>
        <p:txBody>
          <a:bodyPr anchor="b"/>
          <a:lstStyle>
            <a:lvl1pPr>
              <a:defRPr sz="6000"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6980F3-AC60-4C4D-AA10-EE5175D6A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9A361-FD8E-DE40-9310-43D069ED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DB302D-0E2C-9F4E-AD53-B5F84C9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82FB9-1F13-0440-8751-82AA6F23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0FC4C0E1-76A1-7045-A770-E28B51BC77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351" y="-10882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A918594-422A-3046-B15B-1CFF09991B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4E18E06-AC08-2C45-B44D-D2E3DE14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54" y="365125"/>
            <a:ext cx="9782745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58D1AD-7C63-AC4C-9B8A-77E140EF4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58F2E8-EA65-CA49-B96C-54F98414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E802A-8C0D-094A-8185-8B91C809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4E1643-9DE5-C14F-9277-05A5DE1B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C30443-B971-BC43-B958-978EE87B0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37F6A253-54A2-9D4D-8FD7-A2C924EA47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3313149-DFE5-ED41-BDA0-125A9E314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DBC076-01E6-094B-B3D7-8A7C4645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979" y="365125"/>
            <a:ext cx="8786566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6D1774-A6F6-5B44-9063-74511DB69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69837B-4066-2842-A882-61179BAD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AD2673-9402-F34A-950D-07F1C2590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5480" y="1681163"/>
            <a:ext cx="4703064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24258-04C4-4C47-8D09-B0C0C45E9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45480" y="2505075"/>
            <a:ext cx="4703064" cy="3684588"/>
          </a:xfrm>
        </p:spPr>
        <p:txBody>
          <a:bodyPr/>
          <a:lstStyle>
            <a:lvl1pPr>
              <a:defRPr>
                <a:latin typeface="Poppins" pitchFamily="2" charset="77"/>
                <a:cs typeface="Poppins" pitchFamily="2" charset="77"/>
              </a:defRPr>
            </a:lvl1pPr>
            <a:lvl2pPr>
              <a:defRPr>
                <a:latin typeface="Poppins" pitchFamily="2" charset="77"/>
                <a:cs typeface="Poppins" pitchFamily="2" charset="77"/>
              </a:defRPr>
            </a:lvl2pPr>
            <a:lvl3pPr>
              <a:defRPr>
                <a:latin typeface="Poppins" pitchFamily="2" charset="77"/>
                <a:cs typeface="Poppins" pitchFamily="2" charset="77"/>
              </a:defRPr>
            </a:lvl3pPr>
            <a:lvl4pPr>
              <a:defRPr>
                <a:latin typeface="Poppins" pitchFamily="2" charset="77"/>
                <a:cs typeface="Poppins" pitchFamily="2" charset="77"/>
              </a:defRPr>
            </a:lvl4pPr>
            <a:lvl5pPr>
              <a:defRPr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9F2045-DC9A-4F4D-BBEB-C251E7CC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39503B1-FD6B-5B49-A61C-F657995B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5F6D56-6098-4740-A09C-789B9AA4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87AE4024-01ED-9441-B2D9-C0027374A3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19DBEF3-5EB4-D648-85B3-02EB8EEA5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564"/>
          <a:stretch/>
        </p:blipFill>
        <p:spPr>
          <a:xfrm>
            <a:off x="0" y="-487060"/>
            <a:ext cx="12192000" cy="7369443"/>
          </a:xfrm>
          <a:prstGeom prst="rect">
            <a:avLst/>
          </a:prstGeom>
        </p:spPr>
      </p:pic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AF512F84-989F-CA48-A79C-28A819B15C0D}"/>
              </a:ext>
            </a:extLst>
          </p:cNvPr>
          <p:cNvSpPr/>
          <p:nvPr userDrawn="1"/>
        </p:nvSpPr>
        <p:spPr>
          <a:xfrm>
            <a:off x="838199" y="815793"/>
            <a:ext cx="10515599" cy="1488849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5183EF-CCBB-F04C-9563-A3A766C90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848667"/>
            <a:ext cx="10515600" cy="1325563"/>
          </a:xfrm>
        </p:spPr>
        <p:txBody>
          <a:bodyPr/>
          <a:lstStyle>
            <a:lvl1pPr>
              <a:defRPr b="1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E57408-A50C-2E4F-9354-6960CD69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682397-A8AD-0D49-BE6C-F3A3E276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B65EE-C4C4-D74B-A382-E858238C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978FC11-1329-394C-AE5E-9BE0503645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7" y="-110253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3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DF80AE-F703-F14D-A5B3-2832E26C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FC7ADB-3080-634B-896D-FEF03672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8A22C3-275C-964B-B758-30FEBD5E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227F36B-618B-2B46-9381-88A4013497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615" r="6878"/>
          <a:stretch/>
        </p:blipFill>
        <p:spPr>
          <a:xfrm rot="-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A9ECCF2D-43C7-244F-AEEC-9DD6CD2902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180348" y="234061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3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5B271778-A9EC-7543-8095-74F813F050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8592" y="365125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7D6022E-927B-3E44-8618-402A69FD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1DC629-A3D4-654A-BA36-08A726B1A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277548" cy="4873625"/>
          </a:xfrm>
        </p:spPr>
        <p:txBody>
          <a:bodyPr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  <a:lvl2pPr>
              <a:defRPr sz="2800">
                <a:latin typeface="Poppins" pitchFamily="2" charset="77"/>
                <a:cs typeface="Poppins" pitchFamily="2" charset="77"/>
              </a:defRPr>
            </a:lvl2pPr>
            <a:lvl3pPr>
              <a:defRPr sz="2400">
                <a:latin typeface="Poppins" pitchFamily="2" charset="77"/>
                <a:cs typeface="Poppins" pitchFamily="2" charset="77"/>
              </a:defRPr>
            </a:lvl3pPr>
            <a:lvl4pPr>
              <a:defRPr sz="2000">
                <a:latin typeface="Poppins" pitchFamily="2" charset="77"/>
                <a:cs typeface="Poppins" pitchFamily="2" charset="77"/>
              </a:defRPr>
            </a:lvl4pPr>
            <a:lvl5pPr>
              <a:defRPr sz="2000">
                <a:latin typeface="Poppins" pitchFamily="2" charset="77"/>
                <a:cs typeface="Poppi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EFA41F-3C7A-8A4E-9D41-BA837A5D6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9B57D5-A92F-6E41-BCC5-9C7F70E9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7567E9-CD6E-054C-BE3A-C96536F3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DACB7-8EB1-064B-80E1-BD1DBA89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FB317C-9CC9-6743-8267-7AAFA20C44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21DA0695-94DA-FD41-9DBE-FCCD8D15B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880" y="0"/>
            <a:ext cx="9693408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5285FA-59BF-6E4F-9DD0-28FE3F86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3ED06B-70A2-6D46-A3DF-86D6E1AC0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32631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700613-352E-EF4E-AE5C-EE1A734C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076FA9-104B-6644-8300-E8CF72B4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D0AFC1-C729-9446-B8A1-01BBB7658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726B1-6039-0745-86CB-EAB2549A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B90F8496-E273-B04A-B51E-F131C69806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351" y="164126"/>
            <a:ext cx="1315704" cy="69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ABFD32-FEE4-3F40-A614-1595351B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DDD217-CABE-A54D-8B76-10BB2C04F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D5EEF-549C-6D45-8368-9946889D6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E93A-A17C-2F41-A87E-D6F660F63B83}" type="datetimeFigureOut">
              <a:rPr lang="de-DE" smtClean="0"/>
              <a:t>13.01.22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1FE557-9715-3C46-9460-3218517C7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68E82C-CD3C-7743-B162-01E2B4A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7DC8-9E31-654B-9CE0-722155DA87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AAB74-B97F-2F4F-970B-8C00C0D4D4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Bias </a:t>
            </a:r>
            <a:r>
              <a:rPr lang="de-DE" dirty="0" err="1"/>
              <a:t>errors</a:t>
            </a:r>
            <a:r>
              <a:rPr lang="de-DE" dirty="0"/>
              <a:t> in AI </a:t>
            </a:r>
            <a:r>
              <a:rPr lang="de-DE" dirty="0" err="1"/>
              <a:t>systems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36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F32BC-0BE1-264A-B549-79C83F2B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i="1" dirty="0" err="1"/>
              <a:t>Ethical</a:t>
            </a:r>
            <a:r>
              <a:rPr lang="de-AT" i="1" dirty="0"/>
              <a:t> </a:t>
            </a:r>
            <a:r>
              <a:rPr lang="de-AT" i="1" dirty="0" err="1"/>
              <a:t>guidelines</a:t>
            </a:r>
            <a:r>
              <a:rPr lang="de-AT" i="1" dirty="0"/>
              <a:t> </a:t>
            </a:r>
            <a:r>
              <a:rPr lang="de-AT" i="1" dirty="0" err="1"/>
              <a:t>for</a:t>
            </a:r>
            <a:r>
              <a:rPr lang="de-AT" i="1" dirty="0"/>
              <a:t> a </a:t>
            </a:r>
            <a:r>
              <a:rPr lang="de-AT" i="1" dirty="0" err="1"/>
              <a:t>trustworthy</a:t>
            </a:r>
            <a:r>
              <a:rPr lang="de-AT" i="1" dirty="0"/>
              <a:t> AI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9E026B-50C2-1745-9C6B-DFAA9FD53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2190"/>
            <a:ext cx="9693408" cy="3796699"/>
          </a:xfrm>
        </p:spPr>
        <p:txBody>
          <a:bodyPr/>
          <a:lstStyle/>
          <a:p>
            <a:r>
              <a:rPr lang="de-AT" b="1" dirty="0"/>
              <a:t>Fairness</a:t>
            </a:r>
            <a:r>
              <a:rPr lang="de-AT" dirty="0"/>
              <a:t> </a:t>
            </a:r>
          </a:p>
          <a:p>
            <a:endParaRPr lang="de-AT" dirty="0"/>
          </a:p>
          <a:p>
            <a:r>
              <a:rPr lang="de-AT" b="1" dirty="0" err="1"/>
              <a:t>Respect</a:t>
            </a:r>
            <a:r>
              <a:rPr lang="de-AT" b="1" dirty="0"/>
              <a:t> </a:t>
            </a:r>
            <a:r>
              <a:rPr lang="de-AT" b="1" dirty="0" err="1"/>
              <a:t>for</a:t>
            </a:r>
            <a:r>
              <a:rPr lang="de-AT" b="1" dirty="0"/>
              <a:t> human </a:t>
            </a:r>
            <a:r>
              <a:rPr lang="de-AT" b="1" dirty="0" err="1"/>
              <a:t>autonomy</a:t>
            </a:r>
            <a:endParaRPr lang="de-AT" b="1" dirty="0"/>
          </a:p>
          <a:p>
            <a:pPr marL="0" indent="0">
              <a:buNone/>
            </a:pPr>
            <a:endParaRPr lang="de-AT" b="1" dirty="0"/>
          </a:p>
          <a:p>
            <a:r>
              <a:rPr lang="de-AT" b="1" dirty="0" err="1"/>
              <a:t>Protection</a:t>
            </a:r>
            <a:r>
              <a:rPr lang="de-AT" b="1" dirty="0"/>
              <a:t> </a:t>
            </a:r>
            <a:r>
              <a:rPr lang="de-AT" b="1" dirty="0" err="1"/>
              <a:t>from</a:t>
            </a:r>
            <a:r>
              <a:rPr lang="de-AT" b="1" dirty="0"/>
              <a:t> </a:t>
            </a:r>
            <a:r>
              <a:rPr lang="de-AT" b="1" dirty="0" err="1"/>
              <a:t>harm</a:t>
            </a:r>
            <a:endParaRPr lang="de-AT" b="1" dirty="0"/>
          </a:p>
          <a:p>
            <a:pPr marL="0" indent="0">
              <a:buNone/>
            </a:pPr>
            <a:endParaRPr lang="de-AT" b="1" dirty="0"/>
          </a:p>
          <a:p>
            <a:r>
              <a:rPr lang="de-AT" b="1" dirty="0" err="1"/>
              <a:t>Traceability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02721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Fairness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protect</a:t>
            </a:r>
            <a:r>
              <a:rPr lang="de-AT" sz="3200" dirty="0"/>
              <a:t> </a:t>
            </a:r>
            <a:r>
              <a:rPr lang="de-AT" sz="3200" dirty="0" err="1"/>
              <a:t>against</a:t>
            </a:r>
            <a:r>
              <a:rPr lang="de-AT" sz="3200" dirty="0"/>
              <a:t> </a:t>
            </a:r>
            <a:r>
              <a:rPr lang="de-AT" sz="3200" dirty="0" err="1"/>
              <a:t>discrimination</a:t>
            </a:r>
            <a:endParaRPr lang="de-AT" sz="3200" dirty="0"/>
          </a:p>
          <a:p>
            <a:r>
              <a:rPr lang="de-AT" sz="3200" dirty="0" err="1"/>
              <a:t>equal</a:t>
            </a:r>
            <a:r>
              <a:rPr lang="de-AT" sz="3200" dirty="0"/>
              <a:t> </a:t>
            </a:r>
            <a:r>
              <a:rPr lang="de-AT" sz="3200" dirty="0" err="1"/>
              <a:t>opportunity</a:t>
            </a:r>
            <a:endParaRPr lang="de-AT" sz="3200" dirty="0"/>
          </a:p>
          <a:p>
            <a:r>
              <a:rPr lang="de-AT" sz="3200" dirty="0"/>
              <a:t>People must not </a:t>
            </a:r>
            <a:r>
              <a:rPr lang="de-AT" sz="3200" dirty="0" err="1"/>
              <a:t>be</a:t>
            </a:r>
            <a:r>
              <a:rPr lang="de-AT" sz="3200" dirty="0"/>
              <a:t> </a:t>
            </a:r>
            <a:r>
              <a:rPr lang="de-AT" sz="3200" dirty="0" err="1"/>
              <a:t>deceived</a:t>
            </a:r>
            <a:endParaRPr lang="de-AT" sz="3200" dirty="0"/>
          </a:p>
          <a:p>
            <a:r>
              <a:rPr lang="de-AT" sz="3200" dirty="0"/>
              <a:t>AI </a:t>
            </a:r>
            <a:r>
              <a:rPr lang="de-AT" sz="3200" dirty="0" err="1"/>
              <a:t>systems</a:t>
            </a:r>
            <a:r>
              <a:rPr lang="de-AT" sz="3200" dirty="0"/>
              <a:t> </a:t>
            </a:r>
            <a:r>
              <a:rPr lang="de-AT" sz="3200" dirty="0" err="1"/>
              <a:t>have</a:t>
            </a:r>
            <a:r>
              <a:rPr lang="de-AT" sz="3200" dirty="0"/>
              <a:t> </a:t>
            </a:r>
            <a:r>
              <a:rPr lang="de-AT" sz="3200" dirty="0" err="1"/>
              <a:t>to</a:t>
            </a:r>
            <a:r>
              <a:rPr lang="de-AT" sz="3200" dirty="0"/>
              <a:t> </a:t>
            </a:r>
            <a:r>
              <a:rPr lang="de-AT" sz="3200" dirty="0" err="1"/>
              <a:t>be</a:t>
            </a:r>
            <a:r>
              <a:rPr lang="de-AT" sz="3200" dirty="0"/>
              <a:t> transparent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99116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Respect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human </a:t>
            </a:r>
            <a:r>
              <a:rPr lang="de-AT" dirty="0" err="1"/>
              <a:t>autonomy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Self</a:t>
            </a:r>
            <a:r>
              <a:rPr lang="de-AT" sz="3200" dirty="0"/>
              <a:t>-determination (I </a:t>
            </a:r>
            <a:r>
              <a:rPr lang="de-AT" sz="3200" dirty="0" err="1"/>
              <a:t>can</a:t>
            </a:r>
            <a:r>
              <a:rPr lang="de-AT" sz="3200" dirty="0"/>
              <a:t> </a:t>
            </a:r>
            <a:r>
              <a:rPr lang="de-AT" sz="3200" dirty="0" err="1"/>
              <a:t>decide</a:t>
            </a:r>
            <a:r>
              <a:rPr lang="de-AT" sz="3200" dirty="0"/>
              <a:t> </a:t>
            </a:r>
            <a:r>
              <a:rPr lang="de-AT" sz="3200" dirty="0" err="1"/>
              <a:t>about</a:t>
            </a:r>
            <a:r>
              <a:rPr lang="de-AT" sz="3200" dirty="0"/>
              <a:t> </a:t>
            </a:r>
            <a:r>
              <a:rPr lang="de-AT" sz="3200" dirty="0" err="1"/>
              <a:t>myself</a:t>
            </a:r>
            <a:r>
              <a:rPr lang="de-AT" sz="3200" dirty="0"/>
              <a:t>)</a:t>
            </a:r>
          </a:p>
          <a:p>
            <a:r>
              <a:rPr lang="de-AT" sz="3200" dirty="0"/>
              <a:t>Living </a:t>
            </a:r>
            <a:r>
              <a:rPr lang="de-AT" sz="3200" dirty="0" err="1"/>
              <a:t>basic</a:t>
            </a:r>
            <a:r>
              <a:rPr lang="de-AT" sz="3200" dirty="0"/>
              <a:t> </a:t>
            </a:r>
            <a:r>
              <a:rPr lang="de-AT" sz="3200" dirty="0" err="1"/>
              <a:t>rights</a:t>
            </a:r>
            <a:endParaRPr lang="de-AT" sz="3200" dirty="0"/>
          </a:p>
          <a:p>
            <a:r>
              <a:rPr lang="de-AT" sz="3200" dirty="0"/>
              <a:t>AI </a:t>
            </a:r>
            <a:r>
              <a:rPr lang="de-AT" sz="3200" dirty="0" err="1"/>
              <a:t>systems</a:t>
            </a:r>
            <a:r>
              <a:rPr lang="de-AT" sz="3200" dirty="0"/>
              <a:t> </a:t>
            </a:r>
            <a:r>
              <a:rPr lang="de-AT" sz="3200" dirty="0" err="1"/>
              <a:t>are</a:t>
            </a:r>
            <a:r>
              <a:rPr lang="de-AT" sz="3200" dirty="0"/>
              <a:t> </a:t>
            </a:r>
            <a:r>
              <a:rPr lang="de-AT" sz="3200" dirty="0" err="1"/>
              <a:t>designed</a:t>
            </a:r>
            <a:r>
              <a:rPr lang="de-AT" sz="3200" dirty="0"/>
              <a:t> </a:t>
            </a:r>
            <a:r>
              <a:rPr lang="de-AT" sz="3200" dirty="0" err="1"/>
              <a:t>to</a:t>
            </a:r>
            <a:r>
              <a:rPr lang="de-AT" sz="3200" dirty="0"/>
              <a:t> </a:t>
            </a:r>
            <a:r>
              <a:rPr lang="de-AT" sz="3200" dirty="0" err="1"/>
              <a:t>empower</a:t>
            </a:r>
            <a:r>
              <a:rPr lang="de-AT" sz="3200" dirty="0"/>
              <a:t> </a:t>
            </a:r>
            <a:r>
              <a:rPr lang="de-AT" sz="3200" dirty="0" err="1"/>
              <a:t>and</a:t>
            </a:r>
            <a:r>
              <a:rPr lang="de-AT" sz="3200" dirty="0"/>
              <a:t> </a:t>
            </a:r>
            <a:r>
              <a:rPr lang="de-AT" sz="3200" dirty="0" err="1"/>
              <a:t>encourage</a:t>
            </a:r>
            <a:r>
              <a:rPr lang="de-AT" sz="3200" dirty="0"/>
              <a:t> </a:t>
            </a:r>
            <a:r>
              <a:rPr lang="de-AT" sz="3200" dirty="0" err="1"/>
              <a:t>people</a:t>
            </a:r>
            <a:endParaRPr lang="de-AT" sz="3200" dirty="0"/>
          </a:p>
          <a:p>
            <a:r>
              <a:rPr lang="de-AT" sz="3200" dirty="0"/>
              <a:t>Human </a:t>
            </a:r>
            <a:r>
              <a:rPr lang="de-AT" sz="3200" dirty="0" err="1"/>
              <a:t>oversight</a:t>
            </a:r>
            <a:r>
              <a:rPr lang="de-AT" sz="3200" dirty="0"/>
              <a:t> </a:t>
            </a:r>
            <a:r>
              <a:rPr lang="de-AT" sz="3200" dirty="0" err="1"/>
              <a:t>of</a:t>
            </a:r>
            <a:r>
              <a:rPr lang="de-AT" sz="3200" dirty="0"/>
              <a:t> AI </a:t>
            </a:r>
            <a:r>
              <a:rPr lang="de-AT" sz="3200" dirty="0" err="1"/>
              <a:t>systems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23151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Protection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harm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097"/>
            <a:ext cx="9693408" cy="4718866"/>
          </a:xfrm>
        </p:spPr>
        <p:txBody>
          <a:bodyPr>
            <a:normAutofit/>
          </a:bodyPr>
          <a:lstStyle/>
          <a:p>
            <a:r>
              <a:rPr lang="de-DE" dirty="0"/>
              <a:t>AI must </a:t>
            </a:r>
            <a:r>
              <a:rPr lang="de-DE" dirty="0" err="1"/>
              <a:t>neither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nor</a:t>
            </a:r>
            <a:r>
              <a:rPr lang="de-DE" dirty="0"/>
              <a:t> </a:t>
            </a:r>
            <a:r>
              <a:rPr lang="de-DE" dirty="0" err="1"/>
              <a:t>aggravate</a:t>
            </a:r>
            <a:r>
              <a:rPr lang="de-DE" dirty="0"/>
              <a:t> </a:t>
            </a:r>
            <a:r>
              <a:rPr lang="de-DE" dirty="0" err="1"/>
              <a:t>damage</a:t>
            </a:r>
            <a:r>
              <a:rPr lang="de-DE" dirty="0"/>
              <a:t> (mental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integrity</a:t>
            </a:r>
            <a:r>
              <a:rPr lang="de-DE" dirty="0"/>
              <a:t>)</a:t>
            </a:r>
          </a:p>
          <a:p>
            <a:pPr marL="0" indent="0">
              <a:buNone/>
            </a:pPr>
            <a:endParaRPr lang="de-AT" dirty="0"/>
          </a:p>
          <a:p>
            <a:r>
              <a:rPr lang="de-AT" dirty="0"/>
              <a:t>AIs </a:t>
            </a:r>
            <a:r>
              <a:rPr lang="de-AT" dirty="0" err="1"/>
              <a:t>have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technically</a:t>
            </a:r>
            <a:r>
              <a:rPr lang="de-AT" dirty="0"/>
              <a:t> robust</a:t>
            </a:r>
          </a:p>
          <a:p>
            <a:pPr marL="0" indent="0">
              <a:buNone/>
            </a:pPr>
            <a:endParaRPr lang="de-AT" dirty="0"/>
          </a:p>
          <a:p>
            <a:r>
              <a:rPr lang="de-AT" dirty="0" err="1"/>
              <a:t>Consideration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vulnerable </a:t>
            </a:r>
            <a:r>
              <a:rPr lang="de-AT" dirty="0" err="1"/>
              <a:t>people</a:t>
            </a:r>
            <a:r>
              <a:rPr lang="de-AT" dirty="0"/>
              <a:t> (</a:t>
            </a:r>
            <a:r>
              <a:rPr lang="de-AT" dirty="0" err="1"/>
              <a:t>children</a:t>
            </a:r>
            <a:r>
              <a:rPr lang="de-AT" dirty="0"/>
              <a:t>, </a:t>
            </a:r>
            <a:r>
              <a:rPr lang="de-AT" dirty="0" err="1"/>
              <a:t>disabled</a:t>
            </a:r>
            <a:r>
              <a:rPr lang="de-AT" dirty="0"/>
              <a:t> </a:t>
            </a:r>
            <a:r>
              <a:rPr lang="de-AT" dirty="0" err="1"/>
              <a:t>people</a:t>
            </a:r>
            <a:r>
              <a:rPr lang="de-AT" dirty="0"/>
              <a:t> ...)</a:t>
            </a:r>
          </a:p>
          <a:p>
            <a:pPr marL="0" indent="0">
              <a:buNone/>
            </a:pPr>
            <a:endParaRPr lang="de-AT" dirty="0"/>
          </a:p>
          <a:p>
            <a:r>
              <a:rPr lang="de-AT" dirty="0" err="1"/>
              <a:t>unequal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power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(e.g. </a:t>
            </a:r>
            <a:r>
              <a:rPr lang="de-AT" dirty="0" err="1"/>
              <a:t>state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citizens</a:t>
            </a:r>
            <a:r>
              <a:rPr lang="de-AT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4814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Traceability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Processes</a:t>
            </a:r>
            <a:r>
              <a:rPr lang="de-AT" dirty="0"/>
              <a:t> </a:t>
            </a:r>
            <a:r>
              <a:rPr lang="de-AT" dirty="0" err="1"/>
              <a:t>should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transparent</a:t>
            </a:r>
          </a:p>
          <a:p>
            <a:pPr marL="0" indent="0">
              <a:buNone/>
            </a:pPr>
            <a:endParaRPr lang="de-AT" dirty="0"/>
          </a:p>
          <a:p>
            <a:r>
              <a:rPr lang="de-AT" dirty="0" err="1"/>
              <a:t>Beware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b="1" dirty="0"/>
              <a:t>"</a:t>
            </a:r>
            <a:r>
              <a:rPr lang="de-AT" b="1" dirty="0" err="1"/>
              <a:t>black</a:t>
            </a:r>
            <a:r>
              <a:rPr lang="de-AT" b="1" dirty="0"/>
              <a:t> box </a:t>
            </a:r>
            <a:r>
              <a:rPr lang="de-AT" b="1" dirty="0" err="1"/>
              <a:t>algorithms</a:t>
            </a:r>
            <a:r>
              <a:rPr lang="de-AT" dirty="0"/>
              <a:t>" (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not </a:t>
            </a:r>
            <a:r>
              <a:rPr lang="de-AT" dirty="0" err="1"/>
              <a:t>entirely</a:t>
            </a:r>
            <a:r>
              <a:rPr lang="de-AT" dirty="0"/>
              <a:t> </a:t>
            </a:r>
            <a:r>
              <a:rPr lang="de-AT" dirty="0" err="1"/>
              <a:t>clear</a:t>
            </a:r>
            <a:r>
              <a:rPr lang="de-AT" dirty="0"/>
              <a:t> </a:t>
            </a:r>
            <a:r>
              <a:rPr lang="de-AT" dirty="0" err="1"/>
              <a:t>here</a:t>
            </a:r>
            <a:r>
              <a:rPr lang="de-AT" dirty="0"/>
              <a:t> </a:t>
            </a:r>
            <a:r>
              <a:rPr lang="de-AT" dirty="0" err="1"/>
              <a:t>how</a:t>
            </a:r>
            <a:r>
              <a:rPr lang="de-AT" dirty="0"/>
              <a:t> a </a:t>
            </a:r>
            <a:r>
              <a:rPr lang="de-AT" dirty="0" err="1"/>
              <a:t>system</a:t>
            </a:r>
            <a:r>
              <a:rPr lang="de-AT" dirty="0"/>
              <a:t> </a:t>
            </a:r>
            <a:r>
              <a:rPr lang="de-AT" dirty="0" err="1"/>
              <a:t>comes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respective</a:t>
            </a:r>
            <a:r>
              <a:rPr lang="de-AT" dirty="0"/>
              <a:t> </a:t>
            </a:r>
            <a:r>
              <a:rPr lang="de-AT" dirty="0" err="1"/>
              <a:t>result</a:t>
            </a:r>
            <a:r>
              <a:rPr lang="de-AT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1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Watch out!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Sometimes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areas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combined</a:t>
            </a:r>
            <a:r>
              <a:rPr lang="de-DE" dirty="0"/>
              <a:t>!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E.g. "</a:t>
            </a:r>
            <a:r>
              <a:rPr lang="de-DE" dirty="0" err="1"/>
              <a:t>predictive</a:t>
            </a:r>
            <a:r>
              <a:rPr lang="de-DE" dirty="0"/>
              <a:t> </a:t>
            </a:r>
            <a:r>
              <a:rPr lang="de-DE" dirty="0" err="1"/>
              <a:t>police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"</a:t>
            </a:r>
            <a:br>
              <a:rPr lang="de-AT" dirty="0"/>
            </a:br>
            <a:r>
              <a:rPr lang="de-AT" sz="2000" dirty="0"/>
              <a:t>Special </a:t>
            </a:r>
            <a:r>
              <a:rPr lang="de-AT" sz="2000" dirty="0" err="1"/>
              <a:t>surveillance</a:t>
            </a:r>
            <a:r>
              <a:rPr lang="de-AT" sz="2000" dirty="0"/>
              <a:t> </a:t>
            </a:r>
            <a:r>
              <a:rPr lang="de-AT" sz="2000" dirty="0" err="1"/>
              <a:t>measures</a:t>
            </a:r>
            <a:r>
              <a:rPr lang="de-AT" sz="2000" dirty="0"/>
              <a:t> </a:t>
            </a:r>
            <a:r>
              <a:rPr lang="de-AT" sz="2000" dirty="0" err="1"/>
              <a:t>can</a:t>
            </a:r>
            <a:r>
              <a:rPr lang="de-AT" sz="2000" dirty="0"/>
              <a:t> </a:t>
            </a:r>
            <a:r>
              <a:rPr lang="de-AT" sz="2000" dirty="0" err="1"/>
              <a:t>then</a:t>
            </a:r>
            <a:r>
              <a:rPr lang="de-AT" sz="2000" dirty="0"/>
              <a:t> </a:t>
            </a:r>
            <a:r>
              <a:rPr lang="de-AT" sz="2000" dirty="0" err="1"/>
              <a:t>help</a:t>
            </a:r>
            <a:r>
              <a:rPr lang="de-AT" sz="2000" dirty="0"/>
              <a:t> in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fight</a:t>
            </a:r>
            <a:r>
              <a:rPr lang="de-AT" sz="2000" dirty="0"/>
              <a:t> </a:t>
            </a:r>
            <a:r>
              <a:rPr lang="de-AT" sz="2000" dirty="0" err="1"/>
              <a:t>against</a:t>
            </a:r>
            <a:r>
              <a:rPr lang="de-AT" sz="2000" dirty="0"/>
              <a:t> </a:t>
            </a:r>
            <a:r>
              <a:rPr lang="de-AT" sz="2000" dirty="0" err="1"/>
              <a:t>crime</a:t>
            </a:r>
            <a:r>
              <a:rPr lang="de-AT" sz="2000" dirty="0"/>
              <a:t>, but at </a:t>
            </a:r>
            <a:r>
              <a:rPr lang="de-AT" sz="2000" dirty="0" err="1"/>
              <a:t>the</a:t>
            </a:r>
            <a:r>
              <a:rPr lang="de-AT" sz="2000" dirty="0"/>
              <a:t> same time </a:t>
            </a:r>
            <a:r>
              <a:rPr lang="de-AT" sz="2000" dirty="0" err="1"/>
              <a:t>limit</a:t>
            </a:r>
            <a:r>
              <a:rPr lang="de-AT" sz="2000" dirty="0"/>
              <a:t> </a:t>
            </a:r>
            <a:r>
              <a:rPr lang="de-AT" sz="2000" dirty="0" err="1"/>
              <a:t>one's</a:t>
            </a:r>
            <a:r>
              <a:rPr lang="de-AT" sz="2000" dirty="0"/>
              <a:t> </a:t>
            </a:r>
            <a:r>
              <a:rPr lang="de-AT" sz="2000" dirty="0" err="1"/>
              <a:t>own</a:t>
            </a:r>
            <a:r>
              <a:rPr lang="de-AT" sz="2000" dirty="0"/>
              <a:t> </a:t>
            </a:r>
            <a:r>
              <a:rPr lang="de-AT" sz="2000" dirty="0" err="1"/>
              <a:t>freedom</a:t>
            </a:r>
            <a:r>
              <a:rPr lang="de-AT" sz="2000" dirty="0"/>
              <a:t> </a:t>
            </a:r>
            <a:r>
              <a:rPr lang="de-AT" sz="2000" dirty="0" err="1"/>
              <a:t>and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r>
              <a:rPr lang="de-AT" sz="2000" dirty="0"/>
              <a:t> </a:t>
            </a:r>
            <a:r>
              <a:rPr lang="de-AT" sz="2000" dirty="0" err="1"/>
              <a:t>protection</a:t>
            </a:r>
            <a:r>
              <a:rPr lang="de-AT" sz="2000" dirty="0"/>
              <a:t> </a:t>
            </a:r>
            <a:r>
              <a:rPr lang="de-AT" sz="2000" dirty="0" err="1"/>
              <a:t>rights</a:t>
            </a:r>
            <a:r>
              <a:rPr lang="de-AT" sz="2000" dirty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372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avoided</a:t>
            </a:r>
            <a:r>
              <a:rPr lang="de-AT" dirty="0"/>
              <a:t>?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CB389D9-1F32-7949-80ED-BBCFDD2EA3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86990" y="1813971"/>
            <a:ext cx="3287879" cy="32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79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avoided</a:t>
            </a:r>
            <a:r>
              <a:rPr lang="de-AT" dirty="0"/>
              <a:t>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AT" b="1" dirty="0" err="1"/>
              <a:t>Self</a:t>
            </a:r>
            <a:r>
              <a:rPr lang="de-AT" b="1" dirty="0"/>
              <a:t> </a:t>
            </a:r>
            <a:r>
              <a:rPr lang="de-AT" b="1" dirty="0" err="1"/>
              <a:t>Reflection</a:t>
            </a:r>
            <a:endParaRPr lang="de-AT" b="1" dirty="0"/>
          </a:p>
          <a:p>
            <a:pPr marL="0" indent="0">
              <a:buNone/>
            </a:pPr>
            <a:r>
              <a:rPr lang="de-AT" dirty="0" err="1"/>
              <a:t>Taking</a:t>
            </a:r>
            <a:r>
              <a:rPr lang="de-AT" dirty="0"/>
              <a:t> different </a:t>
            </a:r>
            <a:r>
              <a:rPr lang="de-AT" dirty="0" err="1"/>
              <a:t>perspectives</a:t>
            </a:r>
            <a:r>
              <a:rPr lang="de-AT" dirty="0"/>
              <a:t>: Do I catch </a:t>
            </a:r>
            <a:r>
              <a:rPr lang="de-AT" dirty="0" err="1"/>
              <a:t>myself</a:t>
            </a:r>
            <a:r>
              <a:rPr lang="de-AT" dirty="0"/>
              <a:t> </a:t>
            </a:r>
            <a:r>
              <a:rPr lang="de-AT" dirty="0" err="1"/>
              <a:t>thinking</a:t>
            </a:r>
            <a:r>
              <a:rPr lang="de-AT" dirty="0"/>
              <a:t> in stereotypes? Do I </a:t>
            </a:r>
            <a:r>
              <a:rPr lang="de-AT" dirty="0" err="1"/>
              <a:t>have</a:t>
            </a:r>
            <a:r>
              <a:rPr lang="de-AT" dirty="0"/>
              <a:t> </a:t>
            </a:r>
            <a:r>
              <a:rPr lang="de-AT" dirty="0" err="1"/>
              <a:t>prejudices</a:t>
            </a:r>
            <a:r>
              <a:rPr lang="de-AT" dirty="0"/>
              <a:t> </a:t>
            </a:r>
            <a:r>
              <a:rPr lang="de-AT" dirty="0" err="1"/>
              <a:t>against</a:t>
            </a:r>
            <a:r>
              <a:rPr lang="de-AT" dirty="0"/>
              <a:t> </a:t>
            </a:r>
            <a:r>
              <a:rPr lang="de-AT" dirty="0" err="1"/>
              <a:t>others</a:t>
            </a:r>
            <a:r>
              <a:rPr lang="de-AT" dirty="0"/>
              <a:t>?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b="1" dirty="0"/>
              <a:t>2. </a:t>
            </a:r>
            <a:r>
              <a:rPr lang="de-AT" b="1" dirty="0" err="1"/>
              <a:t>Active</a:t>
            </a:r>
            <a:r>
              <a:rPr lang="de-AT" b="1" dirty="0"/>
              <a:t> </a:t>
            </a:r>
            <a:r>
              <a:rPr lang="de-AT" b="1" dirty="0" err="1"/>
              <a:t>communication</a:t>
            </a:r>
            <a:endParaRPr lang="de-AT" b="1" dirty="0"/>
          </a:p>
          <a:p>
            <a:pPr marL="0" indent="0">
              <a:buNone/>
            </a:pPr>
            <a:r>
              <a:rPr lang="de-AT" dirty="0"/>
              <a:t>Do I </a:t>
            </a:r>
            <a:r>
              <a:rPr lang="de-AT" dirty="0" err="1"/>
              <a:t>notice</a:t>
            </a:r>
            <a:r>
              <a:rPr lang="de-AT" dirty="0"/>
              <a:t> </a:t>
            </a:r>
            <a:r>
              <a:rPr lang="de-AT" dirty="0" err="1"/>
              <a:t>something</a:t>
            </a:r>
            <a:r>
              <a:rPr lang="de-AT" dirty="0"/>
              <a:t> in a </a:t>
            </a:r>
            <a:r>
              <a:rPr lang="de-AT" dirty="0" err="1"/>
              <a:t>program</a:t>
            </a:r>
            <a:r>
              <a:rPr lang="de-AT" dirty="0"/>
              <a:t>? Do I </a:t>
            </a:r>
            <a:r>
              <a:rPr lang="de-AT" dirty="0" err="1"/>
              <a:t>feel</a:t>
            </a:r>
            <a:r>
              <a:rPr lang="de-AT" dirty="0"/>
              <a:t> </a:t>
            </a:r>
            <a:r>
              <a:rPr lang="de-AT" dirty="0" err="1"/>
              <a:t>excluded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discriminated</a:t>
            </a:r>
            <a:r>
              <a:rPr lang="de-AT" dirty="0"/>
              <a:t> </a:t>
            </a:r>
            <a:r>
              <a:rPr lang="de-AT" dirty="0" err="1"/>
              <a:t>against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result</a:t>
            </a:r>
            <a:r>
              <a:rPr lang="de-AT" dirty="0"/>
              <a:t>?</a:t>
            </a:r>
            <a:br>
              <a:rPr lang="de-AT" dirty="0"/>
            </a:br>
            <a:r>
              <a:rPr lang="de-AT" dirty="0">
                <a:sym typeface="Wingdings" pitchFamily="2" charset="2"/>
              </a:rPr>
              <a:t> </a:t>
            </a:r>
            <a:r>
              <a:rPr lang="de-AT" dirty="0" err="1">
                <a:sym typeface="Wingdings" pitchFamily="2" charset="2"/>
              </a:rPr>
              <a:t>address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it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directly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5027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avoided</a:t>
            </a:r>
            <a:r>
              <a:rPr lang="de-AT" dirty="0"/>
              <a:t>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21773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AT" sz="2400" b="1" dirty="0" err="1">
                <a:solidFill>
                  <a:schemeClr val="bg1">
                    <a:lumMod val="75000"/>
                  </a:schemeClr>
                </a:solidFill>
              </a:rPr>
              <a:t>Self</a:t>
            </a:r>
            <a:r>
              <a:rPr lang="de-AT" sz="24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b="1" dirty="0" err="1">
                <a:solidFill>
                  <a:schemeClr val="bg1">
                    <a:lumMod val="75000"/>
                  </a:schemeClr>
                </a:solidFill>
              </a:rPr>
              <a:t>Reflection</a:t>
            </a:r>
            <a:endParaRPr lang="de-AT" sz="2400" b="1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Taking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different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perspectives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: Do I catch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myself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thinking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in stereotypes? Do I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have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prejudices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against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others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de-AT" sz="24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de-AT" sz="2400" b="1" dirty="0">
                <a:solidFill>
                  <a:schemeClr val="bg1">
                    <a:lumMod val="75000"/>
                  </a:schemeClr>
                </a:solidFill>
              </a:rPr>
              <a:t>2. </a:t>
            </a:r>
            <a:r>
              <a:rPr lang="de-AT" sz="2400" b="1" dirty="0" err="1">
                <a:solidFill>
                  <a:schemeClr val="bg1">
                    <a:lumMod val="75000"/>
                  </a:schemeClr>
                </a:solidFill>
              </a:rPr>
              <a:t>Active</a:t>
            </a:r>
            <a:r>
              <a:rPr lang="de-AT" sz="24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b="1" dirty="0" err="1">
                <a:solidFill>
                  <a:schemeClr val="bg1">
                    <a:lumMod val="75000"/>
                  </a:schemeClr>
                </a:solidFill>
              </a:rPr>
              <a:t>communication</a:t>
            </a:r>
            <a:endParaRPr lang="de-AT" sz="2400" b="1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Do I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notice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something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in a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program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? Do I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feel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excluded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or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discriminated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against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as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 a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</a:rPr>
              <a:t>result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</a:rPr>
              <a:t>?</a:t>
            </a:r>
            <a:br>
              <a:rPr lang="de-AT" sz="24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de-AT" sz="240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address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it</a:t>
            </a:r>
            <a:r>
              <a:rPr lang="de-AT" sz="240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de-AT" sz="2400" dirty="0" err="1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directly</a:t>
            </a:r>
            <a:endParaRPr lang="de-AT" sz="2400" dirty="0">
              <a:solidFill>
                <a:schemeClr val="bg1">
                  <a:lumMod val="75000"/>
                </a:schemeClr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de-AT" dirty="0">
              <a:solidFill>
                <a:schemeClr val="bg1">
                  <a:lumMod val="75000"/>
                </a:schemeClr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de-DE" sz="3200" b="1" dirty="0"/>
              <a:t>Do </a:t>
            </a:r>
            <a:r>
              <a:rPr lang="de-DE" sz="3200" b="1" dirty="0" err="1"/>
              <a:t>you</a:t>
            </a:r>
            <a:r>
              <a:rPr lang="de-DE" sz="3200" b="1" dirty="0"/>
              <a:t> </a:t>
            </a:r>
            <a:r>
              <a:rPr lang="de-DE" sz="3200" b="1" dirty="0" err="1"/>
              <a:t>have</a:t>
            </a:r>
            <a:r>
              <a:rPr lang="de-DE" sz="3200" b="1" dirty="0"/>
              <a:t> </a:t>
            </a:r>
            <a:r>
              <a:rPr lang="de-DE" sz="3200" b="1" dirty="0" err="1"/>
              <a:t>any</a:t>
            </a:r>
            <a:r>
              <a:rPr lang="de-DE" sz="3200" b="1" dirty="0"/>
              <a:t> </a:t>
            </a:r>
            <a:r>
              <a:rPr lang="de-DE" sz="3200" b="1" dirty="0" err="1"/>
              <a:t>other</a:t>
            </a:r>
            <a:r>
              <a:rPr lang="de-DE" sz="3200" b="1" dirty="0"/>
              <a:t> </a:t>
            </a:r>
            <a:r>
              <a:rPr lang="de-DE" sz="3200" b="1" dirty="0" err="1"/>
              <a:t>ideas</a:t>
            </a:r>
            <a:r>
              <a:rPr lang="de-DE" sz="32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7208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28474-281B-524D-A0DC-BDF3C853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Wie können Bias-Fehler vermieden werden?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5776FB-0E8C-9F48-8A62-582821CC0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269"/>
            <a:ext cx="9693408" cy="503237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Selbstreflexion</a:t>
            </a:r>
          </a:p>
          <a:p>
            <a:pPr marL="0" indent="0">
              <a:buNone/>
            </a:pP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Einnehmen unterschiedlicher Perspektiven: Erwische ich mich bei Schubladendenken? Hab ich Vorurteile gegenüber anderen? </a:t>
            </a:r>
          </a:p>
          <a:p>
            <a:pPr marL="0" indent="0">
              <a:buNone/>
            </a:pP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2. Aktive Kommunikation</a:t>
            </a:r>
          </a:p>
          <a:p>
            <a:pPr marL="0" indent="0">
              <a:buNone/>
            </a:pP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Fällt mir etwas auf in einem Programm? Fühle ich mich dadurch ausgeschlossen oder diskriminiert? </a:t>
            </a:r>
            <a:br>
              <a:rPr lang="de-AT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de-AT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 direkt darauf ansprechen</a:t>
            </a: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600" b="1" dirty="0"/>
              <a:t>Habt ihr noch weitere Ideen?</a:t>
            </a:r>
          </a:p>
        </p:txBody>
      </p:sp>
    </p:spTree>
    <p:extLst>
      <p:ext uri="{BB962C8B-B14F-4D97-AF65-F5344CB8AC3E}">
        <p14:creationId xmlns:p14="http://schemas.microsoft.com/office/powerpoint/2010/main" val="330247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anyway</a:t>
            </a:r>
            <a:r>
              <a:rPr lang="de-AT" dirty="0"/>
              <a:t>?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6F5F83C-BB77-CA47-B465-9DDF3FD3A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866397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0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anyway</a:t>
            </a:r>
            <a:r>
              <a:rPr lang="de-AT" dirty="0"/>
              <a:t>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Distortion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Prejudice</a:t>
            </a:r>
            <a:endParaRPr lang="de-AT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AT" dirty="0" err="1"/>
              <a:t>arise</a:t>
            </a:r>
            <a:r>
              <a:rPr lang="de-AT" dirty="0"/>
              <a:t> </a:t>
            </a:r>
            <a:r>
              <a:rPr lang="de-AT" dirty="0" err="1"/>
              <a:t>when</a:t>
            </a:r>
            <a:r>
              <a:rPr lang="de-AT" dirty="0"/>
              <a:t> </a:t>
            </a:r>
            <a:r>
              <a:rPr lang="de-AT" dirty="0" err="1"/>
              <a:t>collecting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/>
              <a:t>	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/>
              <a:t>	</a:t>
            </a:r>
            <a:r>
              <a:rPr lang="de-AT" dirty="0">
                <a:sym typeface="Wingdings" pitchFamily="2" charset="2"/>
              </a:rPr>
              <a:t> </a:t>
            </a:r>
            <a:r>
              <a:rPr lang="de-AT" dirty="0" err="1">
                <a:sym typeface="Wingdings" pitchFamily="2" charset="2"/>
              </a:rPr>
              <a:t>can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lead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to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serious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problems</a:t>
            </a:r>
            <a:r>
              <a:rPr lang="de-AT" dirty="0">
                <a:sym typeface="Wingdings" pitchFamily="2" charset="2"/>
              </a:rPr>
              <a:t> in </a:t>
            </a:r>
            <a:r>
              <a:rPr lang="de-AT" dirty="0" err="1">
                <a:sym typeface="Wingdings" pitchFamily="2" charset="2"/>
              </a:rPr>
              <a:t>the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system</a:t>
            </a:r>
            <a:br>
              <a:rPr lang="de-AT" dirty="0">
                <a:sym typeface="Wingdings" pitchFamily="2" charset="2"/>
              </a:rPr>
            </a:br>
            <a:r>
              <a:rPr lang="de-AT" dirty="0">
                <a:sym typeface="Wingdings" pitchFamily="2" charset="2"/>
              </a:rPr>
              <a:t>	 </a:t>
            </a:r>
            <a:r>
              <a:rPr lang="de-AT" dirty="0" err="1">
                <a:sym typeface="Wingdings" pitchFamily="2" charset="2"/>
              </a:rPr>
              <a:t>and</a:t>
            </a:r>
            <a:r>
              <a:rPr lang="de-AT" dirty="0">
                <a:sym typeface="Wingdings" pitchFamily="2" charset="2"/>
              </a:rPr>
              <a:t> </a:t>
            </a:r>
            <a:r>
              <a:rPr lang="de-AT" dirty="0" err="1">
                <a:sym typeface="Wingdings" pitchFamily="2" charset="2"/>
              </a:rPr>
              <a:t>discrimination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969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anyway</a:t>
            </a:r>
            <a:r>
              <a:rPr lang="de-AT" dirty="0"/>
              <a:t>?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573465"/>
            <a:ext cx="10596691" cy="451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Example</a:t>
            </a:r>
            <a:r>
              <a:rPr lang="de-AT" sz="2400" dirty="0"/>
              <a:t>: </a:t>
            </a:r>
            <a:r>
              <a:rPr lang="de-AT" sz="2400" b="1" dirty="0" err="1"/>
              <a:t>Chatbot</a:t>
            </a:r>
            <a:r>
              <a:rPr lang="de-AT" sz="2400" b="1" dirty="0"/>
              <a:t> </a:t>
            </a:r>
            <a:r>
              <a:rPr lang="de-AT" sz="2400" b="1" dirty="0" err="1"/>
              <a:t>Tay</a:t>
            </a:r>
            <a:r>
              <a:rPr lang="de-AT" sz="2400" dirty="0"/>
              <a:t> (2016)</a:t>
            </a:r>
          </a:p>
          <a:p>
            <a:pPr marL="0" indent="0">
              <a:buNone/>
            </a:pPr>
            <a:r>
              <a:rPr lang="de-AT" sz="2400" dirty="0"/>
              <a:t>Twitter </a:t>
            </a:r>
            <a:r>
              <a:rPr lang="de-AT" sz="2400" dirty="0" err="1"/>
              <a:t>chatbot</a:t>
            </a:r>
            <a:r>
              <a:rPr lang="de-AT" sz="2400" dirty="0"/>
              <a:t> </a:t>
            </a:r>
            <a:r>
              <a:rPr lang="de-AT" sz="2400" dirty="0" err="1"/>
              <a:t>that</a:t>
            </a:r>
            <a:r>
              <a:rPr lang="de-AT" sz="2400" dirty="0"/>
              <a:t> "</a:t>
            </a:r>
            <a:r>
              <a:rPr lang="de-AT" sz="2400" dirty="0" err="1"/>
              <a:t>learned</a:t>
            </a:r>
            <a:r>
              <a:rPr lang="de-AT" sz="2400" dirty="0"/>
              <a:t>" </a:t>
            </a:r>
            <a:r>
              <a:rPr lang="de-AT" sz="2400" dirty="0" err="1"/>
              <a:t>from</a:t>
            </a:r>
            <a:r>
              <a:rPr lang="de-AT" sz="2400" dirty="0"/>
              <a:t> real </a:t>
            </a:r>
            <a:r>
              <a:rPr lang="de-AT" sz="2400" dirty="0" err="1"/>
              <a:t>users</a:t>
            </a:r>
            <a:r>
              <a:rPr lang="de-AT" sz="2400" dirty="0"/>
              <a:t>' </a:t>
            </a:r>
            <a:r>
              <a:rPr lang="de-AT" sz="2400" dirty="0" err="1"/>
              <a:t>tweets</a:t>
            </a:r>
            <a:endParaRPr lang="de-AT" sz="2400" dirty="0"/>
          </a:p>
          <a:p>
            <a:pPr>
              <a:buFont typeface="Wingdings" pitchFamily="2" charset="2"/>
              <a:buChar char="à"/>
            </a:pP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began</a:t>
            </a: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posting</a:t>
            </a: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discriminatory</a:t>
            </a: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messages</a:t>
            </a: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very</a:t>
            </a:r>
            <a:r>
              <a:rPr lang="de-AT" sz="2400" dirty="0">
                <a:sym typeface="Wingdings" pitchFamily="2" charset="2"/>
              </a:rPr>
              <a:t> </a:t>
            </a:r>
            <a:r>
              <a:rPr lang="de-AT" sz="2400" dirty="0" err="1">
                <a:sym typeface="Wingdings" pitchFamily="2" charset="2"/>
              </a:rPr>
              <a:t>quickly</a:t>
            </a:r>
            <a:endParaRPr lang="de-AT" sz="2400" dirty="0">
              <a:sym typeface="Wingdings" pitchFamily="2" charset="2"/>
            </a:endParaRPr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r>
              <a:rPr lang="de-AT" sz="2400" dirty="0"/>
              <a:t>						</a:t>
            </a:r>
            <a:r>
              <a:rPr lang="de-AT" sz="2400" dirty="0">
                <a:sym typeface="Wingdings" pitchFamily="2" charset="2"/>
              </a:rPr>
              <a:t></a:t>
            </a:r>
            <a:r>
              <a:rPr lang="de-AT" sz="2400" dirty="0"/>
              <a:t> after </a:t>
            </a:r>
            <a:r>
              <a:rPr lang="de-AT" sz="2400" dirty="0" err="1"/>
              <a:t>only</a:t>
            </a:r>
            <a:r>
              <a:rPr lang="de-AT" sz="2400" dirty="0"/>
              <a:t> 16 </a:t>
            </a:r>
            <a:r>
              <a:rPr lang="de-AT" sz="2400" dirty="0" err="1"/>
              <a:t>hours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							</a:t>
            </a:r>
            <a:r>
              <a:rPr lang="de-AT" sz="2400" dirty="0" err="1"/>
              <a:t>chatbot</a:t>
            </a:r>
            <a:r>
              <a:rPr lang="de-AT" sz="2400" dirty="0"/>
              <a:t> was </a:t>
            </a:r>
            <a:r>
              <a:rPr lang="de-AT" sz="2400" dirty="0" err="1"/>
              <a:t>taken</a:t>
            </a:r>
            <a:r>
              <a:rPr lang="de-AT" sz="2400" dirty="0"/>
              <a:t> offline </a:t>
            </a:r>
            <a:r>
              <a:rPr lang="de-AT" sz="2400" dirty="0" err="1"/>
              <a:t>again</a:t>
            </a:r>
            <a:endParaRPr lang="de-DE" sz="2400" dirty="0"/>
          </a:p>
        </p:txBody>
      </p:sp>
      <p:pic>
        <p:nvPicPr>
          <p:cNvPr id="5" name="Grafik 4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7BBA8A84-A82F-A245-B3C0-ACDD13525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42" y="3432175"/>
            <a:ext cx="54356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35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types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there</a:t>
            </a:r>
            <a:r>
              <a:rPr lang="de-AT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454F972-B57C-5A4B-8F83-E131CCD94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1952122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types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there</a:t>
            </a:r>
            <a:r>
              <a:rPr lang="de-AT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0633"/>
            <a:ext cx="9693408" cy="4351338"/>
          </a:xfrm>
        </p:spPr>
        <p:txBody>
          <a:bodyPr/>
          <a:lstStyle/>
          <a:p>
            <a:r>
              <a:rPr lang="de-AT" b="1" dirty="0" err="1"/>
              <a:t>algorithmic</a:t>
            </a:r>
            <a:r>
              <a:rPr lang="de-AT" b="1" dirty="0"/>
              <a:t> AI </a:t>
            </a:r>
            <a:r>
              <a:rPr lang="de-AT" b="1" dirty="0" err="1"/>
              <a:t>bias</a:t>
            </a:r>
            <a:r>
              <a:rPr lang="de-AT" dirty="0"/>
              <a:t> </a:t>
            </a:r>
            <a:r>
              <a:rPr lang="de-AT" dirty="0" err="1"/>
              <a:t>or</a:t>
            </a:r>
            <a:r>
              <a:rPr lang="de-AT" dirty="0"/>
              <a:t> “</a:t>
            </a:r>
            <a:r>
              <a:rPr lang="de-AT" b="1" dirty="0" err="1"/>
              <a:t>data</a:t>
            </a:r>
            <a:r>
              <a:rPr lang="de-AT" b="1" dirty="0"/>
              <a:t> </a:t>
            </a:r>
            <a:r>
              <a:rPr lang="de-AT" b="1" dirty="0" err="1"/>
              <a:t>bias</a:t>
            </a:r>
            <a:r>
              <a:rPr lang="de-AT" b="1" dirty="0"/>
              <a:t>”</a:t>
            </a:r>
            <a:r>
              <a:rPr lang="de-AT" dirty="0"/>
              <a:t>: Bias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caused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fed</a:t>
            </a:r>
            <a:r>
              <a:rPr lang="de-AT" dirty="0"/>
              <a:t> in (</a:t>
            </a:r>
            <a:r>
              <a:rPr lang="de-AT" dirty="0" err="1"/>
              <a:t>statistical</a:t>
            </a:r>
            <a:r>
              <a:rPr lang="de-AT" dirty="0"/>
              <a:t> </a:t>
            </a:r>
            <a:r>
              <a:rPr lang="de-AT" dirty="0" err="1"/>
              <a:t>distortion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)</a:t>
            </a:r>
          </a:p>
          <a:p>
            <a:endParaRPr lang="de-AT" dirty="0"/>
          </a:p>
          <a:p>
            <a:r>
              <a:rPr lang="de-AT" b="1" dirty="0" err="1"/>
              <a:t>societal</a:t>
            </a:r>
            <a:r>
              <a:rPr lang="de-AT" b="1" dirty="0"/>
              <a:t> AI </a:t>
            </a:r>
            <a:r>
              <a:rPr lang="de-AT" b="1" dirty="0" err="1"/>
              <a:t>bias</a:t>
            </a:r>
            <a:r>
              <a:rPr lang="de-AT" b="1" dirty="0"/>
              <a:t>: </a:t>
            </a:r>
            <a:r>
              <a:rPr lang="de-AT" dirty="0" err="1"/>
              <a:t>norms</a:t>
            </a:r>
            <a:r>
              <a:rPr lang="de-AT" dirty="0"/>
              <a:t> </a:t>
            </a:r>
            <a:r>
              <a:rPr lang="de-AT" dirty="0" err="1"/>
              <a:t>indoctrinated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society</a:t>
            </a:r>
            <a:r>
              <a:rPr lang="de-AT" dirty="0"/>
              <a:t>; but stereotypes also </a:t>
            </a:r>
            <a:r>
              <a:rPr lang="de-AT" dirty="0" err="1"/>
              <a:t>create</a:t>
            </a:r>
            <a:r>
              <a:rPr lang="de-AT" dirty="0"/>
              <a:t> blind </a:t>
            </a:r>
            <a:r>
              <a:rPr lang="de-AT" dirty="0" err="1"/>
              <a:t>spots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prejudices</a:t>
            </a:r>
            <a:r>
              <a:rPr lang="de-AT" dirty="0"/>
              <a:t> (</a:t>
            </a:r>
            <a:r>
              <a:rPr lang="de-AT" dirty="0" err="1"/>
              <a:t>social</a:t>
            </a:r>
            <a:r>
              <a:rPr lang="de-AT" dirty="0"/>
              <a:t> </a:t>
            </a:r>
            <a:r>
              <a:rPr lang="de-AT" dirty="0" err="1"/>
              <a:t>prejudices</a:t>
            </a:r>
            <a:r>
              <a:rPr lang="de-AT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0135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1C7B4-639A-BF4E-B987-02E77765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types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bias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there</a:t>
            </a:r>
            <a:r>
              <a:rPr lang="de-AT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60B38-CD76-E144-9CEB-EF4C64C2F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algorithmic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AI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or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“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data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”: Bias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error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caused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by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data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fed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in (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statistical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distortion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of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data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societal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AI </a:t>
            </a:r>
            <a:r>
              <a:rPr lang="de-AT" b="1" dirty="0" err="1">
                <a:solidFill>
                  <a:schemeClr val="bg1">
                    <a:lumMod val="75000"/>
                  </a:schemeClr>
                </a:solidFill>
              </a:rPr>
              <a:t>bias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norms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indoctrinated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by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society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; but stereotypes also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create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blind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spots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or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prejudices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(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social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bg1">
                    <a:lumMod val="75000"/>
                  </a:schemeClr>
                </a:solidFill>
              </a:rPr>
              <a:t>prejudices</a:t>
            </a:r>
            <a:r>
              <a:rPr lang="de-AT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500" b="1" dirty="0">
                <a:sym typeface="Wingdings" pitchFamily="2" charset="2"/>
              </a:rPr>
              <a:t> </a:t>
            </a:r>
            <a:r>
              <a:rPr lang="de-AT" sz="3500" b="1" dirty="0" err="1"/>
              <a:t>Societal</a:t>
            </a:r>
            <a:r>
              <a:rPr lang="de-AT" sz="3500" b="1" dirty="0"/>
              <a:t> Bias beeinflusst/schafft häufig algorithmische Bias-Fehler! </a:t>
            </a:r>
            <a:endParaRPr lang="de-DE" sz="3500" b="1" dirty="0"/>
          </a:p>
        </p:txBody>
      </p:sp>
    </p:spTree>
    <p:extLst>
      <p:ext uri="{BB962C8B-B14F-4D97-AF65-F5344CB8AC3E}">
        <p14:creationId xmlns:p14="http://schemas.microsoft.com/office/powerpoint/2010/main" val="140842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374B8-5594-834A-9016-BD9FF74CC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Why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ethical</a:t>
            </a:r>
            <a:r>
              <a:rPr lang="de-DE" dirty="0"/>
              <a:t> </a:t>
            </a:r>
            <a:r>
              <a:rPr lang="de-DE" dirty="0" err="1"/>
              <a:t>rules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artificial</a:t>
            </a:r>
            <a:r>
              <a:rPr lang="de-DE" dirty="0"/>
              <a:t> </a:t>
            </a:r>
            <a:r>
              <a:rPr lang="de-DE" dirty="0" err="1"/>
              <a:t>intelligence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85C85D-E2C3-0A41-8E95-C7592FB3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34E733-900C-464C-9E1D-1109FDE34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2690" y="2147984"/>
            <a:ext cx="3706619" cy="37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2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374B8-5594-834A-9016-BD9FF74CC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Why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ethical</a:t>
            </a:r>
            <a:r>
              <a:rPr lang="de-DE" dirty="0"/>
              <a:t> </a:t>
            </a:r>
            <a:r>
              <a:rPr lang="de-DE" dirty="0" err="1"/>
              <a:t>rules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artificial</a:t>
            </a:r>
            <a:r>
              <a:rPr lang="de-DE" dirty="0"/>
              <a:t> </a:t>
            </a:r>
            <a:r>
              <a:rPr lang="de-DE" dirty="0" err="1"/>
              <a:t>intelligence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85C85D-E2C3-0A41-8E95-C7592FB3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200" dirty="0" err="1"/>
              <a:t>Programmers</a:t>
            </a:r>
            <a:r>
              <a:rPr lang="de-DE" sz="3200" dirty="0"/>
              <a:t> </a:t>
            </a:r>
            <a:r>
              <a:rPr lang="de-DE" sz="3200" dirty="0" err="1"/>
              <a:t>can</a:t>
            </a:r>
            <a:r>
              <a:rPr lang="de-DE" sz="3200" dirty="0"/>
              <a:t> (</a:t>
            </a:r>
            <a:r>
              <a:rPr lang="de-DE" sz="3200" dirty="0" err="1"/>
              <a:t>unintentionally</a:t>
            </a:r>
            <a:r>
              <a:rPr lang="de-DE" sz="3200" dirty="0"/>
              <a:t>) </a:t>
            </a:r>
            <a:r>
              <a:rPr lang="de-DE" sz="3200" dirty="0" err="1"/>
              <a:t>build</a:t>
            </a:r>
            <a:r>
              <a:rPr lang="de-DE" sz="3200" dirty="0"/>
              <a:t> </a:t>
            </a:r>
            <a:r>
              <a:rPr lang="de-DE" sz="3200" dirty="0" err="1"/>
              <a:t>their</a:t>
            </a:r>
            <a:r>
              <a:rPr lang="de-DE" sz="3200" dirty="0"/>
              <a:t> </a:t>
            </a:r>
            <a:r>
              <a:rPr lang="de-DE" sz="3200" dirty="0" err="1"/>
              <a:t>own</a:t>
            </a:r>
            <a:r>
              <a:rPr lang="de-DE" sz="3200" dirty="0"/>
              <a:t> </a:t>
            </a:r>
            <a:r>
              <a:rPr lang="de-DE" sz="3200" dirty="0" err="1"/>
              <a:t>prejudices</a:t>
            </a:r>
            <a:r>
              <a:rPr lang="de-DE" sz="3200" dirty="0"/>
              <a:t> </a:t>
            </a:r>
            <a:r>
              <a:rPr lang="de-DE" sz="3200" dirty="0" err="1"/>
              <a:t>into</a:t>
            </a:r>
            <a:r>
              <a:rPr lang="de-DE" sz="3200" dirty="0"/>
              <a:t> </a:t>
            </a:r>
            <a:r>
              <a:rPr lang="de-DE" sz="3200" dirty="0" err="1"/>
              <a:t>programs</a:t>
            </a:r>
            <a:endParaRPr lang="de-DE" sz="3200" dirty="0"/>
          </a:p>
          <a:p>
            <a:pPr marL="0" indent="0">
              <a:buNone/>
            </a:pPr>
            <a:endParaRPr lang="de-DE" sz="3200" dirty="0"/>
          </a:p>
          <a:p>
            <a:r>
              <a:rPr lang="de-DE" sz="3200" dirty="0" err="1"/>
              <a:t>Ethical</a:t>
            </a:r>
            <a:r>
              <a:rPr lang="de-DE" sz="3200" dirty="0"/>
              <a:t> </a:t>
            </a:r>
            <a:r>
              <a:rPr lang="de-DE" sz="3200" dirty="0" err="1"/>
              <a:t>rules</a:t>
            </a:r>
            <a:r>
              <a:rPr lang="de-DE" sz="3200" dirty="0"/>
              <a:t> </a:t>
            </a:r>
            <a:r>
              <a:rPr lang="de-DE" sz="3200" dirty="0" err="1"/>
              <a:t>try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</a:t>
            </a:r>
            <a:r>
              <a:rPr lang="de-DE" sz="3200" dirty="0" err="1"/>
              <a:t>ensure</a:t>
            </a:r>
            <a:r>
              <a:rPr lang="de-DE" sz="3200" dirty="0"/>
              <a:t> </a:t>
            </a:r>
            <a:r>
              <a:rPr lang="de-DE" sz="3200" dirty="0" err="1"/>
              <a:t>that</a:t>
            </a:r>
            <a:r>
              <a:rPr lang="de-DE" sz="3200" dirty="0"/>
              <a:t> </a:t>
            </a:r>
            <a:r>
              <a:rPr lang="de-DE" sz="3200" dirty="0" err="1"/>
              <a:t>no</a:t>
            </a:r>
            <a:r>
              <a:rPr lang="de-DE" sz="3200" dirty="0"/>
              <a:t> </a:t>
            </a:r>
            <a:r>
              <a:rPr lang="de-DE" sz="3200" dirty="0" err="1"/>
              <a:t>one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excluded</a:t>
            </a:r>
            <a:r>
              <a:rPr lang="de-DE" sz="3200" dirty="0"/>
              <a:t> </a:t>
            </a:r>
            <a:r>
              <a:rPr lang="de-DE" sz="3200" dirty="0" err="1"/>
              <a:t>and</a:t>
            </a:r>
            <a:r>
              <a:rPr lang="de-DE" sz="3200" dirty="0"/>
              <a:t> </a:t>
            </a:r>
            <a:r>
              <a:rPr lang="de-DE" sz="3200" dirty="0" err="1"/>
              <a:t>discriminated</a:t>
            </a:r>
            <a:r>
              <a:rPr lang="de-DE" sz="3200" dirty="0"/>
              <a:t> </a:t>
            </a:r>
            <a:r>
              <a:rPr lang="de-DE" sz="3200" dirty="0" err="1"/>
              <a:t>against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86448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naris2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137F63"/>
      </a:accent1>
      <a:accent2>
        <a:srgbClr val="F0F3D4"/>
      </a:accent2>
      <a:accent3>
        <a:srgbClr val="FDC754"/>
      </a:accent3>
      <a:accent4>
        <a:srgbClr val="ED6968"/>
      </a:accent4>
      <a:accent5>
        <a:srgbClr val="00574A"/>
      </a:accent5>
      <a:accent6>
        <a:srgbClr val="9ECEA4"/>
      </a:accent6>
      <a:hlink>
        <a:srgbClr val="FDC754"/>
      </a:hlink>
      <a:folHlink>
        <a:srgbClr val="ED69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aris PPT Endfassung" id="{2346A270-AFB0-354A-BB73-7A268142E4A1}" vid="{575833D9-2767-6641-9F7C-58FB1D022E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630</Words>
  <Application>Microsoft Macintosh PowerPoint</Application>
  <PresentationFormat>Breitbild</PresentationFormat>
  <Paragraphs>87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Poppins</vt:lpstr>
      <vt:lpstr>Wingdings</vt:lpstr>
      <vt:lpstr>Office</vt:lpstr>
      <vt:lpstr>Bias errors in AI systems</vt:lpstr>
      <vt:lpstr>What are bias errors anyway?</vt:lpstr>
      <vt:lpstr>What are bias errors anyway?</vt:lpstr>
      <vt:lpstr>What are bias errors anyway?</vt:lpstr>
      <vt:lpstr>What types of bias errors are there?</vt:lpstr>
      <vt:lpstr>What types of bias errors are there?</vt:lpstr>
      <vt:lpstr>What types of bias errors are there?</vt:lpstr>
      <vt:lpstr>Why do we need ethical rules for artificial intelligence?</vt:lpstr>
      <vt:lpstr>Why do we need ethical rules for artificial intelligence?</vt:lpstr>
      <vt:lpstr>Ethical guidelines for a trustworthy AI</vt:lpstr>
      <vt:lpstr>Fairness</vt:lpstr>
      <vt:lpstr>Respect for human autonomy</vt:lpstr>
      <vt:lpstr>Protection from harm</vt:lpstr>
      <vt:lpstr>Traceability</vt:lpstr>
      <vt:lpstr>Watch out!</vt:lpstr>
      <vt:lpstr>How can bias errors be avoided?</vt:lpstr>
      <vt:lpstr>How can bias errors be avoided?</vt:lpstr>
      <vt:lpstr>How can bias errors be avoided?</vt:lpstr>
      <vt:lpstr>Wie können Bias-Fehler vermieden werden?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Bias-Fehler in KI-Systemen</dc:title>
  <dc:creator>Petra W</dc:creator>
  <cp:lastModifiedBy>Petra W</cp:lastModifiedBy>
  <cp:revision>3</cp:revision>
  <dcterms:created xsi:type="dcterms:W3CDTF">2021-11-18T10:12:15Z</dcterms:created>
  <dcterms:modified xsi:type="dcterms:W3CDTF">2022-01-13T10:51:26Z</dcterms:modified>
</cp:coreProperties>
</file>